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embeddedFontLst>
    <p:embeddedFont>
      <p:font typeface="Noto Sans KR" panose="020B0200000000000000" pitchFamily="50" charset="-127"/>
      <p:regular r:id="rId16"/>
      <p:bold r:id="rId17"/>
    </p:embeddedFont>
    <p:embeddedFont>
      <p:font typeface="Poppins" panose="00000500000000000000" pitchFamily="2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408" y="5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UNGGON LEE" userId="d9a5b3263db3549c" providerId="LiveId" clId="{1CB88542-FE93-4AF4-9406-853C477CCF1F}"/>
    <pc:docChg chg="modSld">
      <pc:chgData name="YOUNGGON LEE" userId="d9a5b3263db3549c" providerId="LiveId" clId="{1CB88542-FE93-4AF4-9406-853C477CCF1F}" dt="2026-03-11T11:09:39.322" v="8" actId="20577"/>
      <pc:docMkLst>
        <pc:docMk/>
      </pc:docMkLst>
      <pc:sldChg chg="modSp mod">
        <pc:chgData name="YOUNGGON LEE" userId="d9a5b3263db3549c" providerId="LiveId" clId="{1CB88542-FE93-4AF4-9406-853C477CCF1F}" dt="2026-03-11T11:09:39.322" v="8" actId="20577"/>
        <pc:sldMkLst>
          <pc:docMk/>
          <pc:sldMk cId="0" sldId="261"/>
        </pc:sldMkLst>
        <pc:spChg chg="mod">
          <ac:chgData name="YOUNGGON LEE" userId="d9a5b3263db3549c" providerId="LiveId" clId="{1CB88542-FE93-4AF4-9406-853C477CCF1F}" dt="2026-03-11T11:09:39.322" v="8" actId="20577"/>
          <ac:spMkLst>
            <pc:docMk/>
            <pc:sldMk cId="0" sldId="261"/>
            <ac:spMk id="15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/>
        </p:nvSpPr>
        <p:spPr>
          <a:xfrm>
            <a:off x="9950053" y="6315075"/>
            <a:ext cx="1670446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2147"/>
                </a:solidFill>
                <a:latin typeface="Poppins"/>
                <a:ea typeface="Poppins"/>
                <a:cs typeface="Poppins"/>
                <a:sym typeface="Poppins"/>
              </a:rPr>
              <a:t>LEADERS </a:t>
            </a:r>
            <a:r>
              <a:rPr lang="en-US" sz="1800" b="1" i="0" u="none" strike="noStrike" cap="none">
                <a:solidFill>
                  <a:srgbClr val="C5A059"/>
                </a:solidFill>
                <a:latin typeface="Poppins"/>
                <a:ea typeface="Poppins"/>
                <a:cs typeface="Poppins"/>
                <a:sym typeface="Poppins"/>
              </a:rPr>
              <a:t>MBA</a:t>
            </a:r>
            <a:endParaRPr/>
          </a:p>
        </p:txBody>
      </p:sp>
      <p:sp>
        <p:nvSpPr>
          <p:cNvPr id="86" name="Google Shape;86;p13"/>
          <p:cNvSpPr txBox="1"/>
          <p:nvPr/>
        </p:nvSpPr>
        <p:spPr>
          <a:xfrm>
            <a:off x="295275" y="1960364"/>
            <a:ext cx="11601600" cy="17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002147"/>
                </a:solidFill>
                <a:latin typeface="Poppins"/>
                <a:ea typeface="Poppins"/>
                <a:cs typeface="Poppins"/>
                <a:sym typeface="Poppins"/>
              </a:rPr>
              <a:t>Deferred MBA:</a:t>
            </a:r>
            <a:b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400" b="1" i="0" u="none" strike="noStrike" cap="none">
                <a:solidFill>
                  <a:srgbClr val="002147"/>
                </a:solidFill>
                <a:latin typeface="Poppins"/>
                <a:ea typeface="Poppins"/>
                <a:cs typeface="Poppins"/>
                <a:sym typeface="Poppins"/>
              </a:rPr>
              <a:t> 대학(</a:t>
            </a:r>
            <a:r>
              <a:rPr lang="en-US" sz="5400" b="1">
                <a:solidFill>
                  <a:srgbClr val="002147"/>
                </a:solidFill>
                <a:latin typeface="Poppins"/>
                <a:ea typeface="Poppins"/>
                <a:cs typeface="Poppins"/>
                <a:sym typeface="Poppins"/>
              </a:rPr>
              <a:t>원)</a:t>
            </a:r>
            <a:r>
              <a:rPr lang="en-US" sz="5400" b="1" i="0" u="none" strike="noStrike" cap="none">
                <a:solidFill>
                  <a:srgbClr val="002147"/>
                </a:solidFill>
                <a:latin typeface="Poppins"/>
                <a:ea typeface="Poppins"/>
                <a:cs typeface="Poppins"/>
                <a:sym typeface="Poppins"/>
              </a:rPr>
              <a:t>생만의 커리어 치트키</a:t>
            </a:r>
            <a:endParaRPr/>
          </a:p>
        </p:txBody>
      </p:sp>
      <p:sp>
        <p:nvSpPr>
          <p:cNvPr id="87" name="Google Shape;87;p13"/>
          <p:cNvSpPr txBox="1"/>
          <p:nvPr/>
        </p:nvSpPr>
        <p:spPr>
          <a:xfrm>
            <a:off x="571500" y="3659385"/>
            <a:ext cx="11049000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C5A059"/>
                </a:solidFill>
                <a:latin typeface="Noto Sans KR"/>
                <a:ea typeface="Noto Sans KR"/>
                <a:cs typeface="Noto Sans KR"/>
                <a:sym typeface="Noto Sans KR"/>
              </a:rPr>
              <a:t>Harvard, Stanford MBA로 가는 가장 빠르고 확실한 로드맵</a:t>
            </a:r>
            <a:endParaRPr/>
          </a:p>
        </p:txBody>
      </p:sp>
      <p:sp>
        <p:nvSpPr>
          <p:cNvPr id="88" name="Google Shape;88;p13"/>
          <p:cNvSpPr txBox="1"/>
          <p:nvPr/>
        </p:nvSpPr>
        <p:spPr>
          <a:xfrm>
            <a:off x="571500" y="4402335"/>
            <a:ext cx="11049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2147"/>
                </a:solidFill>
                <a:latin typeface="Noto Sans KR"/>
                <a:ea typeface="Noto Sans KR"/>
                <a:cs typeface="Noto Sans KR"/>
                <a:sym typeface="Noto Sans KR"/>
              </a:rPr>
              <a:t>글로벌 리더의 시작, 리더스 MBA</a:t>
            </a:r>
            <a:endParaRPr sz="19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22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2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1757362"/>
            <a:ext cx="5334000" cy="428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2"/>
          <p:cNvSpPr txBox="1"/>
          <p:nvPr/>
        </p:nvSpPr>
        <p:spPr>
          <a:xfrm>
            <a:off x="762000" y="571500"/>
            <a:ext cx="11401425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002147"/>
                </a:solidFill>
                <a:latin typeface="Poppins"/>
                <a:ea typeface="Poppins"/>
                <a:cs typeface="Poppins"/>
                <a:sym typeface="Poppins"/>
              </a:rPr>
              <a:t>STEP 2 &amp; 3: 스토리와 추천서</a:t>
            </a:r>
            <a:endParaRPr/>
          </a:p>
        </p:txBody>
      </p:sp>
      <p:sp>
        <p:nvSpPr>
          <p:cNvPr id="211" name="Google Shape;211;p22"/>
          <p:cNvSpPr/>
          <p:nvPr/>
        </p:nvSpPr>
        <p:spPr>
          <a:xfrm>
            <a:off x="571500" y="571500"/>
            <a:ext cx="76200" cy="561975"/>
          </a:xfrm>
          <a:prstGeom prst="rect">
            <a:avLst/>
          </a:prstGeom>
          <a:solidFill>
            <a:srgbClr val="C5A0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22"/>
          <p:cNvSpPr txBox="1"/>
          <p:nvPr/>
        </p:nvSpPr>
        <p:spPr>
          <a:xfrm>
            <a:off x="9950053" y="6315075"/>
            <a:ext cx="1670446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2147"/>
                </a:solidFill>
                <a:latin typeface="Poppins"/>
                <a:ea typeface="Poppins"/>
                <a:cs typeface="Poppins"/>
                <a:sym typeface="Poppins"/>
              </a:rPr>
              <a:t>LEADERS </a:t>
            </a:r>
            <a:r>
              <a:rPr lang="en-US" sz="1800" b="1" i="0" u="none" strike="noStrike" cap="none">
                <a:solidFill>
                  <a:srgbClr val="C5A059"/>
                </a:solidFill>
                <a:latin typeface="Poppins"/>
                <a:ea typeface="Poppins"/>
                <a:cs typeface="Poppins"/>
                <a:sym typeface="Poppins"/>
              </a:rPr>
              <a:t>MBA</a:t>
            </a:r>
            <a:endParaRPr/>
          </a:p>
        </p:txBody>
      </p:sp>
      <p:pic>
        <p:nvPicPr>
          <p:cNvPr id="213" name="Google Shape;213;p22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1757362"/>
            <a:ext cx="5334000" cy="428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2"/>
          <p:cNvSpPr txBox="1"/>
          <p:nvPr/>
        </p:nvSpPr>
        <p:spPr>
          <a:xfrm>
            <a:off x="6286500" y="2824162"/>
            <a:ext cx="5600700" cy="2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4" b="1" i="0" u="none" strike="noStrike" cap="none">
                <a:solidFill>
                  <a:srgbClr val="002147"/>
                </a:solidFill>
                <a:latin typeface="Poppins"/>
                <a:ea typeface="Poppins"/>
                <a:cs typeface="Poppins"/>
                <a:sym typeface="Poppins"/>
              </a:rPr>
              <a:t>나만의 차별화 포인트</a:t>
            </a:r>
            <a:endParaRPr sz="1800"/>
          </a:p>
        </p:txBody>
      </p:sp>
      <p:sp>
        <p:nvSpPr>
          <p:cNvPr id="215" name="Google Shape;215;p22"/>
          <p:cNvSpPr txBox="1"/>
          <p:nvPr/>
        </p:nvSpPr>
        <p:spPr>
          <a:xfrm>
            <a:off x="6286500" y="3262312"/>
            <a:ext cx="5334000" cy="6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 b="1" i="0" u="none" strike="noStrike" cap="none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Storytelling:</a:t>
            </a:r>
            <a:r>
              <a:rPr lang="en-US" sz="1550" b="0" i="0" u="none" strike="noStrike" cap="none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 인턴십, 동아리, 봉사활동에서 리더십과 문제해결 능력을 추출하여 미래의 비전을 에세이에 담아내야 합니다.</a:t>
            </a:r>
            <a:endParaRPr sz="1600"/>
          </a:p>
        </p:txBody>
      </p:sp>
      <p:sp>
        <p:nvSpPr>
          <p:cNvPr id="216" name="Google Shape;216;p22"/>
          <p:cNvSpPr txBox="1"/>
          <p:nvPr/>
        </p:nvSpPr>
        <p:spPr>
          <a:xfrm>
            <a:off x="6286500" y="4183642"/>
            <a:ext cx="5334000" cy="10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 b="1" i="0" u="none" strike="noStrike" cap="none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Recommendation:</a:t>
            </a:r>
            <a:r>
              <a:rPr lang="en-US" sz="1550" b="0" i="0" u="none" strike="noStrike" cap="none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 교수님과 인턴 상사 등 나를 다각도로 증명해 줄 추천인을 선별하여 장점과 잠재력을 구체적 케이스로 보여주어야 합니다.</a:t>
            </a:r>
            <a:endParaRPr sz="1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2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6275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3"/>
          <p:cNvSpPr txBox="1"/>
          <p:nvPr/>
        </p:nvSpPr>
        <p:spPr>
          <a:xfrm>
            <a:off x="762000" y="571500"/>
            <a:ext cx="114015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300" b="1">
                <a:solidFill>
                  <a:schemeClr val="dk1"/>
                </a:solidFill>
              </a:rPr>
              <a:t>합격의 가장 확실한 파트너, 리더스MBA</a:t>
            </a:r>
            <a:endParaRPr sz="3300" b="1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3300" b="1">
              <a:solidFill>
                <a:srgbClr val="00214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3" name="Google Shape;223;p23"/>
          <p:cNvSpPr/>
          <p:nvPr/>
        </p:nvSpPr>
        <p:spPr>
          <a:xfrm>
            <a:off x="571500" y="571500"/>
            <a:ext cx="76200" cy="561975"/>
          </a:xfrm>
          <a:prstGeom prst="rect">
            <a:avLst/>
          </a:prstGeom>
          <a:solidFill>
            <a:srgbClr val="C5A0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23"/>
          <p:cNvSpPr txBox="1"/>
          <p:nvPr/>
        </p:nvSpPr>
        <p:spPr>
          <a:xfrm>
            <a:off x="9950053" y="6315075"/>
            <a:ext cx="1670446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2147"/>
                </a:solidFill>
                <a:latin typeface="Poppins"/>
                <a:ea typeface="Poppins"/>
                <a:cs typeface="Poppins"/>
                <a:sym typeface="Poppins"/>
              </a:rPr>
              <a:t>LEADERS </a:t>
            </a:r>
            <a:r>
              <a:rPr lang="en-US" sz="1800" b="1" i="0" u="none" strike="noStrike" cap="none">
                <a:solidFill>
                  <a:srgbClr val="C5A059"/>
                </a:solidFill>
                <a:latin typeface="Poppins"/>
                <a:ea typeface="Poppins"/>
                <a:cs typeface="Poppins"/>
                <a:sym typeface="Poppins"/>
              </a:rPr>
              <a:t>MBA</a:t>
            </a:r>
            <a:endParaRPr/>
          </a:p>
        </p:txBody>
      </p:sp>
      <p:sp>
        <p:nvSpPr>
          <p:cNvPr id="225" name="Google Shape;225;p23"/>
          <p:cNvSpPr txBox="1"/>
          <p:nvPr/>
        </p:nvSpPr>
        <p:spPr>
          <a:xfrm>
            <a:off x="571500" y="1970782"/>
            <a:ext cx="11049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글로벌 1위, 대한민국 지원자 80%의 선택</a:t>
            </a:r>
            <a:endParaRPr sz="2300"/>
          </a:p>
        </p:txBody>
      </p:sp>
      <p:sp>
        <p:nvSpPr>
          <p:cNvPr id="226" name="Google Shape;226;p23"/>
          <p:cNvSpPr txBox="1"/>
          <p:nvPr/>
        </p:nvSpPr>
        <p:spPr>
          <a:xfrm>
            <a:off x="571500" y="3364316"/>
            <a:ext cx="5208300" cy="19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1. GMAT SCORE 글로벌 1위:</a:t>
            </a:r>
            <a:r>
              <a:rPr lang="en-US" sz="2200" b="0" i="0" u="none" strike="noStrike" cap="none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endParaRPr sz="2200" b="0" i="0" u="none" strike="noStrike" cap="none">
              <a:solidFill>
                <a:srgbClr val="475569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LEADERS MBA 만의 </a:t>
            </a:r>
            <a:r>
              <a:rPr lang="en-US" sz="2200" b="0" i="0" u="none" strike="noStrike" cap="none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20년 노하우로 </a:t>
            </a:r>
            <a:endParaRPr sz="2200" b="0" i="0" u="none" strike="noStrike" cap="none">
              <a:solidFill>
                <a:srgbClr val="475569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글로벌 평균보다 50점 이상 높은 독보적인 점수를 만들어냅니다.</a:t>
            </a:r>
            <a:endParaRPr sz="2400"/>
          </a:p>
        </p:txBody>
      </p:sp>
      <p:sp>
        <p:nvSpPr>
          <p:cNvPr id="227" name="Google Shape;227;p23"/>
          <p:cNvSpPr txBox="1"/>
          <p:nvPr/>
        </p:nvSpPr>
        <p:spPr>
          <a:xfrm>
            <a:off x="6171475" y="3364320"/>
            <a:ext cx="5334000" cy="19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2. 차별화된 컨설팅:</a:t>
            </a:r>
            <a:r>
              <a:rPr lang="en-US" sz="2200" b="0" i="0" u="none" strike="noStrike" cap="none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endParaRPr sz="2200" b="0" i="0" u="none" strike="noStrike" cap="none">
              <a:solidFill>
                <a:srgbClr val="475569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가장 폭넓은 경험을 가진 </a:t>
            </a:r>
            <a:r>
              <a:rPr lang="en-US" sz="2200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LEADERSMBA 컨설</a:t>
            </a:r>
            <a:r>
              <a:rPr lang="en-US" sz="2200" b="0" i="0" u="none" strike="noStrike" cap="none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팀이 독창적인 스토리라인과 추천서 작성을 가이드합니다.</a:t>
            </a:r>
            <a:endParaRPr sz="2400"/>
          </a:p>
        </p:txBody>
      </p:sp>
      <p:sp>
        <p:nvSpPr>
          <p:cNvPr id="228" name="Google Shape;228;p23"/>
          <p:cNvSpPr txBox="1"/>
          <p:nvPr/>
        </p:nvSpPr>
        <p:spPr>
          <a:xfrm>
            <a:off x="0" y="0"/>
            <a:ext cx="30000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38150" algn="l" rtl="0">
              <a:lnSpc>
                <a:spcPct val="115000"/>
              </a:lnSpc>
              <a:spcBef>
                <a:spcPts val="3300"/>
              </a:spcBef>
              <a:spcAft>
                <a:spcPts val="0"/>
              </a:spcAft>
              <a:buClr>
                <a:schemeClr val="dk1"/>
              </a:buClr>
              <a:buSzPts val="3300"/>
              <a:buChar char="●"/>
            </a:pPr>
            <a:endParaRPr sz="33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C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2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28244" y="3651795"/>
            <a:ext cx="3135510" cy="195828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4"/>
          <p:cNvSpPr txBox="1"/>
          <p:nvPr/>
        </p:nvSpPr>
        <p:spPr>
          <a:xfrm>
            <a:off x="9759553" y="6124575"/>
            <a:ext cx="1670446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2147"/>
                </a:solidFill>
                <a:latin typeface="Poppins"/>
                <a:ea typeface="Poppins"/>
                <a:cs typeface="Poppins"/>
                <a:sym typeface="Poppins"/>
              </a:rPr>
              <a:t>LEADERS </a:t>
            </a:r>
            <a:r>
              <a:rPr lang="en-US" sz="1800" b="1" i="0" u="none" strike="noStrike" cap="none">
                <a:solidFill>
                  <a:srgbClr val="C5A059"/>
                </a:solidFill>
                <a:latin typeface="Poppins"/>
                <a:ea typeface="Poppins"/>
                <a:cs typeface="Poppins"/>
                <a:sym typeface="Poppins"/>
              </a:rPr>
              <a:t>MBA</a:t>
            </a:r>
            <a:endParaRPr/>
          </a:p>
        </p:txBody>
      </p:sp>
      <p:sp>
        <p:nvSpPr>
          <p:cNvPr id="236" name="Google Shape;236;p24"/>
          <p:cNvSpPr txBox="1"/>
          <p:nvPr/>
        </p:nvSpPr>
        <p:spPr>
          <a:xfrm>
            <a:off x="495300" y="1247775"/>
            <a:ext cx="11201400" cy="1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50" b="1">
                <a:solidFill>
                  <a:srgbClr val="002147"/>
                </a:solidFill>
                <a:latin typeface="Poppins"/>
                <a:ea typeface="Poppins"/>
                <a:cs typeface="Poppins"/>
                <a:sym typeface="Poppins"/>
              </a:rPr>
              <a:t>TOP MBA 가 당신을 기다립니다.</a:t>
            </a:r>
            <a:b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75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앞서서 미래를 만들어나가세요.</a:t>
            </a:r>
            <a:endParaRPr/>
          </a:p>
        </p:txBody>
      </p:sp>
      <p:sp>
        <p:nvSpPr>
          <p:cNvPr id="237" name="Google Shape;237;p24"/>
          <p:cNvSpPr txBox="1"/>
          <p:nvPr/>
        </p:nvSpPr>
        <p:spPr>
          <a:xfrm>
            <a:off x="762000" y="2905125"/>
            <a:ext cx="106680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"</a:t>
            </a:r>
            <a:r>
              <a:rPr lang="en-US" sz="1800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GMAT 과 Deferred MBA를 통해  5년 먼저 글로벌 무대로 </a:t>
            </a:r>
            <a:r>
              <a:rPr lang="en-US" sz="1800" b="0" i="0" u="none" strike="noStrike" cap="none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"</a:t>
            </a:r>
            <a:endParaRPr/>
          </a:p>
        </p:txBody>
      </p:sp>
      <p:sp>
        <p:nvSpPr>
          <p:cNvPr id="238" name="Google Shape;238;p24"/>
          <p:cNvSpPr txBox="1"/>
          <p:nvPr/>
        </p:nvSpPr>
        <p:spPr>
          <a:xfrm>
            <a:off x="4813994" y="4128045"/>
            <a:ext cx="25641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i="0" u="none" strike="noStrike" cap="none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상담 및 문의</a:t>
            </a:r>
            <a:endParaRPr sz="1800"/>
          </a:p>
        </p:txBody>
      </p:sp>
      <p:sp>
        <p:nvSpPr>
          <p:cNvPr id="239" name="Google Shape;239;p24"/>
          <p:cNvSpPr txBox="1"/>
          <p:nvPr/>
        </p:nvSpPr>
        <p:spPr>
          <a:xfrm>
            <a:off x="4749894" y="4528095"/>
            <a:ext cx="26922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C5A059"/>
                </a:solidFill>
                <a:latin typeface="Poppins"/>
                <a:ea typeface="Poppins"/>
                <a:cs typeface="Poppins"/>
                <a:sym typeface="Poppins"/>
              </a:rPr>
              <a:t>리더스 MBA </a:t>
            </a:r>
            <a:endParaRPr/>
          </a:p>
        </p:txBody>
      </p:sp>
      <p:sp>
        <p:nvSpPr>
          <p:cNvPr id="240" name="Google Shape;240;p24"/>
          <p:cNvSpPr txBox="1"/>
          <p:nvPr/>
        </p:nvSpPr>
        <p:spPr>
          <a:xfrm>
            <a:off x="4813994" y="4928145"/>
            <a:ext cx="2564100" cy="5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w</a:t>
            </a:r>
            <a:r>
              <a:rPr lang="en-US" b="0" i="0" u="none" strike="noStrike" cap="none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ww.leadersmba.com | 02-</a:t>
            </a:r>
            <a:r>
              <a:rPr lang="en-US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512</a:t>
            </a:r>
            <a:r>
              <a:rPr lang="en-US" b="0" i="0" u="none" strike="noStrike" cap="none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-</a:t>
            </a:r>
            <a:r>
              <a:rPr lang="en-US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7666</a:t>
            </a:r>
            <a:endParaRPr sz="16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2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5"/>
          <p:cNvSpPr txBox="1"/>
          <p:nvPr/>
        </p:nvSpPr>
        <p:spPr>
          <a:xfrm>
            <a:off x="762000" y="571500"/>
            <a:ext cx="1140142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002147"/>
                </a:solidFill>
                <a:latin typeface="Poppins"/>
                <a:ea typeface="Poppins"/>
                <a:cs typeface="Poppins"/>
                <a:sym typeface="Poppins"/>
              </a:rPr>
              <a:t>IMAGE SOURCES</a:t>
            </a:r>
            <a:endParaRPr/>
          </a:p>
        </p:txBody>
      </p:sp>
      <p:sp>
        <p:nvSpPr>
          <p:cNvPr id="247" name="Google Shape;247;p25"/>
          <p:cNvSpPr/>
          <p:nvPr/>
        </p:nvSpPr>
        <p:spPr>
          <a:xfrm>
            <a:off x="571500" y="571500"/>
            <a:ext cx="76200" cy="476250"/>
          </a:xfrm>
          <a:prstGeom prst="rect">
            <a:avLst/>
          </a:prstGeom>
          <a:solidFill>
            <a:srgbClr val="C5A0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25"/>
          <p:cNvSpPr/>
          <p:nvPr/>
        </p:nvSpPr>
        <p:spPr>
          <a:xfrm>
            <a:off x="571500" y="2487066"/>
            <a:ext cx="11049000" cy="982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25"/>
          <p:cNvSpPr/>
          <p:nvPr/>
        </p:nvSpPr>
        <p:spPr>
          <a:xfrm>
            <a:off x="571500" y="3469927"/>
            <a:ext cx="11049000" cy="982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25"/>
          <p:cNvSpPr/>
          <p:nvPr/>
        </p:nvSpPr>
        <p:spPr>
          <a:xfrm>
            <a:off x="571500" y="3460402"/>
            <a:ext cx="11049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25"/>
          <p:cNvSpPr/>
          <p:nvPr/>
        </p:nvSpPr>
        <p:spPr>
          <a:xfrm>
            <a:off x="571500" y="3460402"/>
            <a:ext cx="11049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25"/>
          <p:cNvSpPr/>
          <p:nvPr/>
        </p:nvSpPr>
        <p:spPr>
          <a:xfrm>
            <a:off x="571500" y="4443263"/>
            <a:ext cx="11049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25"/>
          <p:cNvSpPr/>
          <p:nvPr/>
        </p:nvSpPr>
        <p:spPr>
          <a:xfrm>
            <a:off x="571500" y="4443263"/>
            <a:ext cx="11049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4" name="Google Shape;254;p2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735609"/>
            <a:ext cx="857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25"/>
          <p:cNvSpPr txBox="1"/>
          <p:nvPr/>
        </p:nvSpPr>
        <p:spPr>
          <a:xfrm>
            <a:off x="1666875" y="2629941"/>
            <a:ext cx="9953625" cy="396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75" b="0" i="0" u="none" strike="noStrike" cap="none">
                <a:solidFill>
                  <a:srgbClr val="000000"/>
                </a:solidFill>
                <a:latin typeface="Noto Sans KR"/>
                <a:ea typeface="Noto Sans KR"/>
                <a:cs typeface="Noto Sans KR"/>
                <a:sym typeface="Noto Sans KR"/>
              </a:rPr>
              <a:t>https://cloudinary.hbs.edu/hbsit/image/fetch/q_auto,c_fill,ar_3:4/f_webp/https%3A%2F%2Fwww.hbs.edu%2Fctfassets%2Fpublic%2Fimages%2F7Khnpyq2itEt439rhR53Af%2Fbaker-front-900x1200-231011.jpg</a:t>
            </a:r>
            <a:endParaRPr/>
          </a:p>
        </p:txBody>
      </p:sp>
      <p:sp>
        <p:nvSpPr>
          <p:cNvPr id="256" name="Google Shape;256;p25"/>
          <p:cNvSpPr txBox="1"/>
          <p:nvPr/>
        </p:nvSpPr>
        <p:spPr>
          <a:xfrm>
            <a:off x="1666875" y="3073747"/>
            <a:ext cx="9953625" cy="243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Noto Sans KR"/>
                <a:ea typeface="Noto Sans KR"/>
                <a:cs typeface="Noto Sans KR"/>
                <a:sym typeface="Noto Sans KR"/>
              </a:rPr>
              <a:t>Source: </a:t>
            </a:r>
            <a:r>
              <a:rPr lang="en-US" sz="1200" b="0" i="0" u="none" strike="noStrike" cap="none">
                <a:solidFill>
                  <a:srgbClr val="4F46E5"/>
                </a:solidFill>
                <a:latin typeface="Noto Sans KR"/>
                <a:ea typeface="Noto Sans KR"/>
                <a:cs typeface="Noto Sans KR"/>
                <a:sym typeface="Noto Sans KR"/>
              </a:rPr>
              <a:t>www.hbs.edu</a:t>
            </a:r>
            <a:endParaRPr/>
          </a:p>
        </p:txBody>
      </p:sp>
      <p:pic>
        <p:nvPicPr>
          <p:cNvPr id="257" name="Google Shape;257;p2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3718470"/>
            <a:ext cx="857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25"/>
          <p:cNvSpPr txBox="1"/>
          <p:nvPr/>
        </p:nvSpPr>
        <p:spPr>
          <a:xfrm>
            <a:off x="1666875" y="3612802"/>
            <a:ext cx="9953625" cy="396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75" b="0" i="0" u="none" strike="noStrike" cap="none">
                <a:solidFill>
                  <a:srgbClr val="000000"/>
                </a:solidFill>
                <a:latin typeface="Noto Sans KR"/>
                <a:ea typeface="Noto Sans KR"/>
                <a:cs typeface="Noto Sans KR"/>
                <a:sym typeface="Noto Sans KR"/>
              </a:rPr>
              <a:t>https://static.wixstatic.com/media/79e0e5_d6f8f17502004aad86374cc71ba0ea9d~mv2.png/v1/fill/w_568,h_324,al_c,q_85,usm_0.66_1.00_0.01,enc_avif,quality_auto/79e0e5_d6f8f17502004aad86374cc71ba0ea9d~mv2.png</a:t>
            </a:r>
            <a:endParaRPr/>
          </a:p>
        </p:txBody>
      </p:sp>
      <p:sp>
        <p:nvSpPr>
          <p:cNvPr id="259" name="Google Shape;259;p25"/>
          <p:cNvSpPr txBox="1"/>
          <p:nvPr/>
        </p:nvSpPr>
        <p:spPr>
          <a:xfrm>
            <a:off x="1666875" y="4056608"/>
            <a:ext cx="9953625" cy="243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Noto Sans KR"/>
                <a:ea typeface="Noto Sans KR"/>
                <a:cs typeface="Noto Sans KR"/>
                <a:sym typeface="Noto Sans KR"/>
              </a:rPr>
              <a:t>Source: </a:t>
            </a:r>
            <a:r>
              <a:rPr lang="en-US" sz="1200" b="0" i="0" u="none" strike="noStrike" cap="none">
                <a:solidFill>
                  <a:srgbClr val="4F46E5"/>
                </a:solidFill>
                <a:latin typeface="Noto Sans KR"/>
                <a:ea typeface="Noto Sans KR"/>
                <a:cs typeface="Noto Sans KR"/>
                <a:sym typeface="Noto Sans KR"/>
              </a:rPr>
              <a:t>www.goalisb.com</a:t>
            </a:r>
            <a:endParaRPr/>
          </a:p>
        </p:txBody>
      </p:sp>
      <p:pic>
        <p:nvPicPr>
          <p:cNvPr id="260" name="Google Shape;260;p25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1500" y="4602212"/>
            <a:ext cx="1423392" cy="3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25"/>
          <p:cNvSpPr txBox="1"/>
          <p:nvPr/>
        </p:nvSpPr>
        <p:spPr>
          <a:xfrm>
            <a:off x="1666875" y="4595663"/>
            <a:ext cx="9953625" cy="198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75" b="0" i="0" u="none" strike="noStrike" cap="none">
                <a:solidFill>
                  <a:srgbClr val="000000"/>
                </a:solidFill>
                <a:latin typeface="Noto Sans KR"/>
                <a:ea typeface="Noto Sans KR"/>
                <a:cs typeface="Noto Sans KR"/>
                <a:sym typeface="Noto Sans KR"/>
              </a:rPr>
              <a:t>https://westoahu.hawaii.edu/kaloinews/wp-content/uploads/2024/11/KukuluGroupFA24-696x464.jpg</a:t>
            </a:r>
            <a:endParaRPr/>
          </a:p>
        </p:txBody>
      </p:sp>
      <p:sp>
        <p:nvSpPr>
          <p:cNvPr id="262" name="Google Shape;262;p25"/>
          <p:cNvSpPr txBox="1"/>
          <p:nvPr/>
        </p:nvSpPr>
        <p:spPr>
          <a:xfrm>
            <a:off x="1666875" y="4841378"/>
            <a:ext cx="9953625" cy="243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Noto Sans KR"/>
                <a:ea typeface="Noto Sans KR"/>
                <a:cs typeface="Noto Sans KR"/>
                <a:sym typeface="Noto Sans KR"/>
              </a:rPr>
              <a:t>Source: </a:t>
            </a:r>
            <a:r>
              <a:rPr lang="en-US" sz="1200" b="0" i="0" u="none" strike="noStrike" cap="none">
                <a:solidFill>
                  <a:srgbClr val="4F46E5"/>
                </a:solidFill>
                <a:latin typeface="Noto Sans KR"/>
                <a:ea typeface="Noto Sans KR"/>
                <a:cs typeface="Noto Sans KR"/>
                <a:sym typeface="Noto Sans KR"/>
              </a:rPr>
              <a:t>westoahu.hawaii.edu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/>
        </p:nvSpPr>
        <p:spPr>
          <a:xfrm>
            <a:off x="295275" y="1495425"/>
            <a:ext cx="11601450" cy="1428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[PART 1]</a:t>
            </a:r>
            <a:b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5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Deferred MBA란 무엇인가?</a:t>
            </a:r>
            <a:endParaRPr/>
          </a:p>
        </p:txBody>
      </p:sp>
      <p:sp>
        <p:nvSpPr>
          <p:cNvPr id="96" name="Google Shape;96;p14"/>
          <p:cNvSpPr/>
          <p:nvPr/>
        </p:nvSpPr>
        <p:spPr>
          <a:xfrm>
            <a:off x="5619750" y="3305175"/>
            <a:ext cx="952500" cy="38100"/>
          </a:xfrm>
          <a:prstGeom prst="rect">
            <a:avLst/>
          </a:prstGeom>
          <a:solidFill>
            <a:srgbClr val="C5A0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4"/>
          <p:cNvSpPr txBox="1"/>
          <p:nvPr/>
        </p:nvSpPr>
        <p:spPr>
          <a:xfrm>
            <a:off x="571500" y="3724275"/>
            <a:ext cx="1104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미래의 성공을 대학 시절에 미리 확보하는 전략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86500" y="1800225"/>
            <a:ext cx="5334000" cy="428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5"/>
          <p:cNvSpPr txBox="1"/>
          <p:nvPr/>
        </p:nvSpPr>
        <p:spPr>
          <a:xfrm>
            <a:off x="762000" y="571500"/>
            <a:ext cx="11401425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002147"/>
                </a:solidFill>
                <a:latin typeface="Poppins"/>
                <a:ea typeface="Poppins"/>
                <a:cs typeface="Poppins"/>
                <a:sym typeface="Poppins"/>
              </a:rPr>
              <a:t>경력 없이 TOP MBA 지원</a:t>
            </a:r>
            <a:endParaRPr/>
          </a:p>
        </p:txBody>
      </p:sp>
      <p:sp>
        <p:nvSpPr>
          <p:cNvPr id="105" name="Google Shape;105;p15"/>
          <p:cNvSpPr/>
          <p:nvPr/>
        </p:nvSpPr>
        <p:spPr>
          <a:xfrm>
            <a:off x="571500" y="571500"/>
            <a:ext cx="76200" cy="647700"/>
          </a:xfrm>
          <a:prstGeom prst="rect">
            <a:avLst/>
          </a:prstGeom>
          <a:solidFill>
            <a:srgbClr val="C5A0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5"/>
          <p:cNvSpPr txBox="1"/>
          <p:nvPr/>
        </p:nvSpPr>
        <p:spPr>
          <a:xfrm>
            <a:off x="10077450" y="6238875"/>
            <a:ext cx="15432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2147"/>
                </a:solidFill>
                <a:latin typeface="Poppins"/>
                <a:ea typeface="Poppins"/>
                <a:cs typeface="Poppins"/>
                <a:sym typeface="Poppins"/>
              </a:rPr>
              <a:t>LEADERS</a:t>
            </a:r>
            <a:r>
              <a:rPr lang="en-US" sz="1800" b="1" i="0" u="none" strike="noStrike" cap="none">
                <a:solidFill>
                  <a:srgbClr val="C5A059"/>
                </a:solidFill>
                <a:latin typeface="Poppins"/>
                <a:ea typeface="Poppins"/>
                <a:cs typeface="Poppins"/>
                <a:sym typeface="Poppins"/>
              </a:rPr>
              <a:t>MBA</a:t>
            </a:r>
            <a:endParaRPr/>
          </a:p>
        </p:txBody>
      </p:sp>
      <p:sp>
        <p:nvSpPr>
          <p:cNvPr id="107" name="Google Shape;107;p15"/>
          <p:cNvSpPr txBox="1"/>
          <p:nvPr/>
        </p:nvSpPr>
        <p:spPr>
          <a:xfrm>
            <a:off x="571500" y="2705100"/>
            <a:ext cx="53340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i="0" u="none" strike="noStrike" cap="none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Deferred MBA의 핵심 메커니즘:</a:t>
            </a:r>
            <a:endParaRPr sz="1600"/>
          </a:p>
        </p:txBody>
      </p:sp>
      <p:pic>
        <p:nvPicPr>
          <p:cNvPr id="108" name="Google Shape;108;p1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86500" y="1800225"/>
            <a:ext cx="5334000" cy="428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5"/>
          <p:cNvSpPr txBox="1"/>
          <p:nvPr/>
        </p:nvSpPr>
        <p:spPr>
          <a:xfrm>
            <a:off x="1000125" y="3200400"/>
            <a:ext cx="49053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50" b="0" i="0" u="none" strike="noStrike" cap="none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학부 또는 대학원 마지막 학년에 지원</a:t>
            </a:r>
            <a:endParaRPr sz="1600"/>
          </a:p>
        </p:txBody>
      </p:sp>
      <p:sp>
        <p:nvSpPr>
          <p:cNvPr id="110" name="Google Shape;110;p15"/>
          <p:cNvSpPr txBox="1"/>
          <p:nvPr/>
        </p:nvSpPr>
        <p:spPr>
          <a:xfrm>
            <a:off x="1000125" y="3743325"/>
            <a:ext cx="49053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50" b="0" i="0" u="none" strike="noStrike" cap="none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경력 없이 우선 합격 통지서 확보</a:t>
            </a:r>
            <a:endParaRPr sz="1600"/>
          </a:p>
        </p:txBody>
      </p:sp>
      <p:sp>
        <p:nvSpPr>
          <p:cNvPr id="111" name="Google Shape;111;p15"/>
          <p:cNvSpPr txBox="1"/>
          <p:nvPr/>
        </p:nvSpPr>
        <p:spPr>
          <a:xfrm>
            <a:off x="1000125" y="4286250"/>
            <a:ext cx="49053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50" b="0" i="0" u="none" strike="noStrike" cap="none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2~5년간 취업/창업 후 입학 연기(Defer)</a:t>
            </a:r>
            <a:endParaRPr sz="1600"/>
          </a:p>
        </p:txBody>
      </p:sp>
      <p:sp>
        <p:nvSpPr>
          <p:cNvPr id="112" name="Google Shape;112;p15"/>
          <p:cNvSpPr txBox="1"/>
          <p:nvPr/>
        </p:nvSpPr>
        <p:spPr>
          <a:xfrm>
            <a:off x="1000125" y="4829175"/>
            <a:ext cx="49053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50" b="0" i="0" u="none" strike="noStrike" cap="none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졸업과 동시에 정해진 미래를 가지고 커리어 시작</a:t>
            </a:r>
            <a:endParaRPr sz="1600"/>
          </a:p>
        </p:txBody>
      </p:sp>
      <p:pic>
        <p:nvPicPr>
          <p:cNvPr id="113" name="Google Shape;113;p15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1500" y="3238500"/>
            <a:ext cx="28575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5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1500" y="3781425"/>
            <a:ext cx="200025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5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71500" y="4324350"/>
            <a:ext cx="2286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5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71500" y="4867275"/>
            <a:ext cx="228600" cy="24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6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6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062162"/>
            <a:ext cx="3524250" cy="280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6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33875" y="2062162"/>
            <a:ext cx="3524250" cy="280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6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96250" y="2062162"/>
            <a:ext cx="3524250" cy="280035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6"/>
          <p:cNvSpPr txBox="1"/>
          <p:nvPr/>
        </p:nvSpPr>
        <p:spPr>
          <a:xfrm>
            <a:off x="762000" y="571500"/>
            <a:ext cx="114015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002147"/>
                </a:solidFill>
                <a:latin typeface="Poppins"/>
                <a:ea typeface="Poppins"/>
                <a:cs typeface="Poppins"/>
                <a:sym typeface="Poppins"/>
              </a:rPr>
              <a:t>당신을 기다리는 TOP 20 </a:t>
            </a:r>
            <a:r>
              <a:rPr lang="en-US" sz="3300" b="1">
                <a:solidFill>
                  <a:srgbClr val="002147"/>
                </a:solidFill>
                <a:latin typeface="Poppins"/>
                <a:ea typeface="Poppins"/>
                <a:cs typeface="Poppins"/>
                <a:sym typeface="Poppins"/>
              </a:rPr>
              <a:t>MBA </a:t>
            </a:r>
            <a:r>
              <a:rPr lang="en-US" sz="3300" b="1" i="0" u="none" strike="noStrike" cap="none">
                <a:solidFill>
                  <a:srgbClr val="002147"/>
                </a:solidFill>
                <a:latin typeface="Poppins"/>
                <a:ea typeface="Poppins"/>
                <a:cs typeface="Poppins"/>
                <a:sym typeface="Poppins"/>
              </a:rPr>
              <a:t>스쿨</a:t>
            </a:r>
            <a:endParaRPr/>
          </a:p>
        </p:txBody>
      </p:sp>
      <p:sp>
        <p:nvSpPr>
          <p:cNvPr id="126" name="Google Shape;126;p16"/>
          <p:cNvSpPr/>
          <p:nvPr/>
        </p:nvSpPr>
        <p:spPr>
          <a:xfrm>
            <a:off x="571500" y="571500"/>
            <a:ext cx="76200" cy="561975"/>
          </a:xfrm>
          <a:prstGeom prst="rect">
            <a:avLst/>
          </a:prstGeom>
          <a:solidFill>
            <a:srgbClr val="C5A0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6"/>
          <p:cNvSpPr txBox="1"/>
          <p:nvPr/>
        </p:nvSpPr>
        <p:spPr>
          <a:xfrm>
            <a:off x="9950053" y="6315075"/>
            <a:ext cx="1670446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2147"/>
                </a:solidFill>
                <a:latin typeface="Poppins"/>
                <a:ea typeface="Poppins"/>
                <a:cs typeface="Poppins"/>
                <a:sym typeface="Poppins"/>
              </a:rPr>
              <a:t>LEADERS </a:t>
            </a:r>
            <a:r>
              <a:rPr lang="en-US" sz="1800" b="1" i="0" u="none" strike="noStrike" cap="none">
                <a:solidFill>
                  <a:srgbClr val="C5A059"/>
                </a:solidFill>
                <a:latin typeface="Poppins"/>
                <a:ea typeface="Poppins"/>
                <a:cs typeface="Poppins"/>
                <a:sym typeface="Poppins"/>
              </a:rPr>
              <a:t>MBA</a:t>
            </a:r>
            <a:endParaRPr/>
          </a:p>
        </p:txBody>
      </p:sp>
      <p:sp>
        <p:nvSpPr>
          <p:cNvPr id="128" name="Google Shape;128;p16"/>
          <p:cNvSpPr txBox="1"/>
          <p:nvPr/>
        </p:nvSpPr>
        <p:spPr>
          <a:xfrm>
            <a:off x="571500" y="5243512"/>
            <a:ext cx="1104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1" u="none" strike="noStrike" cap="none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※ 학교별로 지원 시기와 세부 요건이 상이하므로 전문가의 가이드가 필수적입니다.</a:t>
            </a:r>
            <a:endParaRPr/>
          </a:p>
        </p:txBody>
      </p:sp>
      <p:sp>
        <p:nvSpPr>
          <p:cNvPr id="129" name="Google Shape;129;p16"/>
          <p:cNvSpPr txBox="1"/>
          <p:nvPr/>
        </p:nvSpPr>
        <p:spPr>
          <a:xfrm>
            <a:off x="857250" y="2967037"/>
            <a:ext cx="3100387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2147"/>
                </a:solidFill>
                <a:latin typeface="Poppins"/>
                <a:ea typeface="Poppins"/>
                <a:cs typeface="Poppins"/>
                <a:sym typeface="Poppins"/>
              </a:rPr>
              <a:t>The M7 Schools</a:t>
            </a:r>
            <a:endParaRPr/>
          </a:p>
        </p:txBody>
      </p:sp>
      <p:sp>
        <p:nvSpPr>
          <p:cNvPr id="130" name="Google Shape;130;p16"/>
          <p:cNvSpPr txBox="1"/>
          <p:nvPr/>
        </p:nvSpPr>
        <p:spPr>
          <a:xfrm>
            <a:off x="857250" y="3424237"/>
            <a:ext cx="295275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Harvard (2+2), Stanford (GSB), Wharton, Chicago Booth, Columbia, Kellogg, MIT Sloan</a:t>
            </a:r>
            <a:endParaRPr/>
          </a:p>
        </p:txBody>
      </p:sp>
      <p:sp>
        <p:nvSpPr>
          <p:cNvPr id="131" name="Google Shape;131;p16"/>
          <p:cNvSpPr txBox="1"/>
          <p:nvPr/>
        </p:nvSpPr>
        <p:spPr>
          <a:xfrm>
            <a:off x="4619625" y="2967037"/>
            <a:ext cx="3100387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2147"/>
                </a:solidFill>
                <a:latin typeface="Poppins"/>
                <a:ea typeface="Poppins"/>
                <a:cs typeface="Poppins"/>
                <a:sym typeface="Poppins"/>
              </a:rPr>
              <a:t>Top Global MBA</a:t>
            </a:r>
            <a:endParaRPr/>
          </a:p>
        </p:txBody>
      </p:sp>
      <p:sp>
        <p:nvSpPr>
          <p:cNvPr id="132" name="Google Shape;132;p16"/>
          <p:cNvSpPr txBox="1"/>
          <p:nvPr/>
        </p:nvSpPr>
        <p:spPr>
          <a:xfrm>
            <a:off x="4619625" y="3424237"/>
            <a:ext cx="295275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NYU Stern, Yale SOM, Berkeley Haas, Darden, Emory Goizueta 등</a:t>
            </a:r>
            <a:endParaRPr/>
          </a:p>
        </p:txBody>
      </p:sp>
      <p:sp>
        <p:nvSpPr>
          <p:cNvPr id="133" name="Google Shape;133;p16"/>
          <p:cNvSpPr txBox="1"/>
          <p:nvPr/>
        </p:nvSpPr>
        <p:spPr>
          <a:xfrm>
            <a:off x="8382000" y="2967037"/>
            <a:ext cx="3100387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2147"/>
                </a:solidFill>
                <a:latin typeface="Poppins"/>
                <a:ea typeface="Poppins"/>
                <a:cs typeface="Poppins"/>
                <a:sym typeface="Poppins"/>
              </a:rPr>
              <a:t>Total 20+ Schools</a:t>
            </a:r>
            <a:endParaRPr/>
          </a:p>
        </p:txBody>
      </p:sp>
      <p:sp>
        <p:nvSpPr>
          <p:cNvPr id="134" name="Google Shape;134;p16"/>
          <p:cNvSpPr txBox="1"/>
          <p:nvPr/>
        </p:nvSpPr>
        <p:spPr>
          <a:xfrm>
            <a:off x="8382000" y="3424237"/>
            <a:ext cx="29529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현재 미</a:t>
            </a:r>
            <a:r>
              <a:rPr lang="en-US" sz="1500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국 비롯 전세계 </a:t>
            </a:r>
            <a:r>
              <a:rPr lang="en-US" sz="1500" b="0" i="0" u="none" strike="noStrike" cap="none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 약 20여 개 최상위권 경영대학원에서 Deferred 전형 운영 중</a:t>
            </a:r>
            <a:endParaRPr/>
          </a:p>
        </p:txBody>
      </p:sp>
      <p:pic>
        <p:nvPicPr>
          <p:cNvPr id="135" name="Google Shape;135;p16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57250" y="2376487"/>
            <a:ext cx="296465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6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19625" y="2376487"/>
            <a:ext cx="296465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6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382000" y="2376487"/>
            <a:ext cx="296465" cy="38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7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7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7"/>
          <p:cNvSpPr txBox="1"/>
          <p:nvPr/>
        </p:nvSpPr>
        <p:spPr>
          <a:xfrm>
            <a:off x="295275" y="1495425"/>
            <a:ext cx="11601450" cy="1428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[PART 2]</a:t>
            </a:r>
            <a:b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5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왜 Deferred MBA인가?</a:t>
            </a:r>
            <a:endParaRPr/>
          </a:p>
        </p:txBody>
      </p:sp>
      <p:sp>
        <p:nvSpPr>
          <p:cNvPr id="145" name="Google Shape;145;p17"/>
          <p:cNvSpPr/>
          <p:nvPr/>
        </p:nvSpPr>
        <p:spPr>
          <a:xfrm>
            <a:off x="5619750" y="3305175"/>
            <a:ext cx="952500" cy="38100"/>
          </a:xfrm>
          <a:prstGeom prst="rect">
            <a:avLst/>
          </a:prstGeom>
          <a:solidFill>
            <a:srgbClr val="C5A0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7"/>
          <p:cNvSpPr txBox="1"/>
          <p:nvPr/>
        </p:nvSpPr>
        <p:spPr>
          <a:xfrm>
            <a:off x="571500" y="3724275"/>
            <a:ext cx="1104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일반 전형 지원자보다 5년 앞서가는 4가지 이유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8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8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1995487"/>
            <a:ext cx="5405437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8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15062" y="1995487"/>
            <a:ext cx="5405437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8"/>
          <p:cNvSpPr txBox="1"/>
          <p:nvPr/>
        </p:nvSpPr>
        <p:spPr>
          <a:xfrm>
            <a:off x="762000" y="571500"/>
            <a:ext cx="11401425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002147"/>
                </a:solidFill>
                <a:latin typeface="Poppins"/>
                <a:ea typeface="Poppins"/>
                <a:cs typeface="Poppins"/>
                <a:sym typeface="Poppins"/>
              </a:rPr>
              <a:t>도전적인 커리어와 네트워크</a:t>
            </a:r>
            <a:endParaRPr/>
          </a:p>
        </p:txBody>
      </p:sp>
      <p:sp>
        <p:nvSpPr>
          <p:cNvPr id="155" name="Google Shape;155;p18"/>
          <p:cNvSpPr/>
          <p:nvPr/>
        </p:nvSpPr>
        <p:spPr>
          <a:xfrm>
            <a:off x="571500" y="571500"/>
            <a:ext cx="76200" cy="561975"/>
          </a:xfrm>
          <a:prstGeom prst="rect">
            <a:avLst/>
          </a:prstGeom>
          <a:solidFill>
            <a:srgbClr val="C5A0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8"/>
          <p:cNvSpPr txBox="1"/>
          <p:nvPr/>
        </p:nvSpPr>
        <p:spPr>
          <a:xfrm>
            <a:off x="9950053" y="6315075"/>
            <a:ext cx="1670446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2147"/>
                </a:solidFill>
                <a:latin typeface="Poppins"/>
                <a:ea typeface="Poppins"/>
                <a:cs typeface="Poppins"/>
                <a:sym typeface="Poppins"/>
              </a:rPr>
              <a:t>LEADERS </a:t>
            </a:r>
            <a:r>
              <a:rPr lang="en-US" sz="1800" b="1" i="0" u="none" strike="noStrike" cap="none">
                <a:solidFill>
                  <a:srgbClr val="C5A059"/>
                </a:solidFill>
                <a:latin typeface="Poppins"/>
                <a:ea typeface="Poppins"/>
                <a:cs typeface="Poppins"/>
                <a:sym typeface="Poppins"/>
              </a:rPr>
              <a:t>MBA</a:t>
            </a:r>
            <a:endParaRPr/>
          </a:p>
        </p:txBody>
      </p:sp>
      <p:sp>
        <p:nvSpPr>
          <p:cNvPr id="157" name="Google Shape;157;p18"/>
          <p:cNvSpPr txBox="1"/>
          <p:nvPr/>
        </p:nvSpPr>
        <p:spPr>
          <a:xfrm>
            <a:off x="857250" y="2900362"/>
            <a:ext cx="5075634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2147"/>
                </a:solidFill>
                <a:latin typeface="Poppins"/>
                <a:ea typeface="Poppins"/>
                <a:cs typeface="Poppins"/>
                <a:sym typeface="Poppins"/>
              </a:rPr>
              <a:t>적극적인 커리어 발전</a:t>
            </a:r>
            <a:endParaRPr/>
          </a:p>
        </p:txBody>
      </p:sp>
      <p:sp>
        <p:nvSpPr>
          <p:cNvPr id="158" name="Google Shape;158;p18"/>
          <p:cNvSpPr txBox="1"/>
          <p:nvPr/>
        </p:nvSpPr>
        <p:spPr>
          <a:xfrm>
            <a:off x="857250" y="3376612"/>
            <a:ext cx="4833937" cy="822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입학이 보장되어 있으므로 '스펙 쌓기용' 취업이 아닌 스타트업, 해외 근무, 비영리 단체 등 세상을 바꿀 수 있는 </a:t>
            </a:r>
            <a:r>
              <a:rPr lang="en-US" sz="1350" b="1" i="0" u="none" strike="noStrike" cap="none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나만의 도전적이고 실험적인 커리어</a:t>
            </a:r>
            <a:r>
              <a:rPr lang="en-US" sz="1350" b="0" i="0" u="none" strike="noStrike" cap="none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를 과감히 시작할 수 있습니다.</a:t>
            </a:r>
            <a:endParaRPr/>
          </a:p>
        </p:txBody>
      </p:sp>
      <p:sp>
        <p:nvSpPr>
          <p:cNvPr id="159" name="Google Shape;159;p18"/>
          <p:cNvSpPr txBox="1"/>
          <p:nvPr/>
        </p:nvSpPr>
        <p:spPr>
          <a:xfrm>
            <a:off x="6500812" y="2900362"/>
            <a:ext cx="507563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800" b="1" dirty="0" err="1">
                <a:solidFill>
                  <a:srgbClr val="002147"/>
                </a:solidFill>
                <a:latin typeface="Poppins"/>
                <a:ea typeface="Poppins"/>
                <a:cs typeface="Poppins"/>
                <a:sym typeface="Poppins"/>
              </a:rPr>
              <a:t>얼리</a:t>
            </a:r>
            <a:r>
              <a:rPr lang="en-US" sz="1800" b="1" i="0" u="none" strike="noStrike" cap="none" dirty="0">
                <a:solidFill>
                  <a:srgbClr val="00214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b="1" i="0" u="none" strike="noStrike" cap="none" dirty="0" err="1">
                <a:solidFill>
                  <a:srgbClr val="002147"/>
                </a:solidFill>
                <a:latin typeface="Poppins"/>
                <a:ea typeface="Poppins"/>
                <a:cs typeface="Poppins"/>
                <a:sym typeface="Poppins"/>
              </a:rPr>
              <a:t>네트워킹</a:t>
            </a:r>
            <a:endParaRPr dirty="0"/>
          </a:p>
        </p:txBody>
      </p:sp>
      <p:sp>
        <p:nvSpPr>
          <p:cNvPr id="160" name="Google Shape;160;p18"/>
          <p:cNvSpPr txBox="1"/>
          <p:nvPr/>
        </p:nvSpPr>
        <p:spPr>
          <a:xfrm>
            <a:off x="6500812" y="3376612"/>
            <a:ext cx="4833937" cy="822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 dirty="0" err="1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합격과</a:t>
            </a:r>
            <a:r>
              <a:rPr lang="en-US" sz="1350" b="0" i="0" u="none" strike="noStrike" cap="none" dirty="0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350" b="0" i="0" u="none" strike="noStrike" cap="none" dirty="0" err="1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동시에</a:t>
            </a:r>
            <a:r>
              <a:rPr lang="en-US" sz="1350" b="0" i="0" u="none" strike="noStrike" cap="none" dirty="0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350" b="0" i="0" u="none" strike="noStrike" cap="none" dirty="0" err="1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하버드</a:t>
            </a:r>
            <a:r>
              <a:rPr lang="en-US" sz="1350" b="0" i="0" u="none" strike="noStrike" cap="none" dirty="0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, </a:t>
            </a:r>
            <a:r>
              <a:rPr lang="en-US" sz="1350" b="0" i="0" u="none" strike="noStrike" cap="none" dirty="0" err="1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스탠포드</a:t>
            </a:r>
            <a:r>
              <a:rPr lang="en-US" sz="1350" b="0" i="0" u="none" strike="noStrike" cap="none" dirty="0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 등 </a:t>
            </a:r>
            <a:r>
              <a:rPr lang="en-US" sz="1350" b="1" i="0" u="none" strike="noStrike" cap="none" dirty="0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MBA </a:t>
            </a:r>
            <a:r>
              <a:rPr lang="en-US" sz="1350" b="1" i="0" u="none" strike="noStrike" cap="none" dirty="0" err="1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동문</a:t>
            </a:r>
            <a:r>
              <a:rPr lang="en-US" sz="1350" b="1" i="0" u="none" strike="noStrike" cap="none" dirty="0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350" b="1" i="0" u="none" strike="noStrike" cap="none" dirty="0" err="1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커뮤니티에</a:t>
            </a:r>
            <a:r>
              <a:rPr lang="en-US" sz="1350" b="1" i="0" u="none" strike="noStrike" cap="none" dirty="0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350" b="1" i="0" u="none" strike="noStrike" cap="none" dirty="0" err="1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진입</a:t>
            </a:r>
            <a:r>
              <a:rPr lang="en-US" sz="1350" b="0" i="0" u="none" strike="noStrike" cap="none" dirty="0" err="1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합니다</a:t>
            </a:r>
            <a:r>
              <a:rPr lang="en-US" sz="1350" b="0" i="0" u="none" strike="noStrike" cap="none" dirty="0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. </a:t>
            </a:r>
            <a:r>
              <a:rPr lang="en-US" sz="1350" b="0" i="0" u="none" strike="noStrike" cap="none" dirty="0" err="1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경력을</a:t>
            </a:r>
            <a:r>
              <a:rPr lang="en-US" sz="1350" b="0" i="0" u="none" strike="noStrike" cap="none" dirty="0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350" b="0" i="0" u="none" strike="noStrike" cap="none" dirty="0" err="1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쌓는</a:t>
            </a:r>
            <a:r>
              <a:rPr lang="en-US" sz="1350" b="0" i="0" u="none" strike="noStrike" cap="none" dirty="0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 2~5년 </a:t>
            </a:r>
            <a:r>
              <a:rPr lang="en-US" sz="1350" b="0" i="0" u="none" strike="noStrike" cap="none" dirty="0" err="1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동안</a:t>
            </a:r>
            <a:r>
              <a:rPr lang="en-US" sz="1350" b="0" i="0" u="none" strike="noStrike" cap="none" dirty="0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350" b="0" i="0" u="none" strike="noStrike" cap="none" dirty="0" err="1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학교의</a:t>
            </a:r>
            <a:r>
              <a:rPr lang="en-US" sz="1350" b="0" i="0" u="none" strike="noStrike" cap="none" dirty="0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350" b="0" i="0" u="none" strike="noStrike" cap="none" dirty="0" err="1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리소스와</a:t>
            </a:r>
            <a:r>
              <a:rPr lang="en-US" sz="1350" b="0" i="0" u="none" strike="noStrike" cap="none" dirty="0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 전 </a:t>
            </a:r>
            <a:r>
              <a:rPr lang="en-US" sz="1350" b="0" i="0" u="none" strike="noStrike" cap="none" dirty="0" err="1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세계</a:t>
            </a:r>
            <a:r>
              <a:rPr lang="en-US" sz="1350" b="0" i="0" u="none" strike="noStrike" cap="none" dirty="0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350" b="0" i="0" u="none" strike="noStrike" cap="none" dirty="0" err="1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엘리트</a:t>
            </a:r>
            <a:r>
              <a:rPr lang="en-US" sz="1350" b="0" i="0" u="none" strike="noStrike" cap="none" dirty="0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350" b="0" i="0" u="none" strike="noStrike" cap="none" dirty="0" err="1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네트워크를</a:t>
            </a:r>
            <a:r>
              <a:rPr lang="en-US" sz="1350" b="0" i="0" u="none" strike="noStrike" cap="none" dirty="0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350" b="0" i="0" u="none" strike="noStrike" cap="none" dirty="0" err="1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미리</a:t>
            </a:r>
            <a:r>
              <a:rPr lang="en-US" sz="1350" b="0" i="0" u="none" strike="noStrike" cap="none" dirty="0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350" b="0" i="0" u="none" strike="noStrike" cap="none" dirty="0" err="1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활용하는</a:t>
            </a:r>
            <a:r>
              <a:rPr lang="en-US" sz="1350" b="0" i="0" u="none" strike="noStrike" cap="none" dirty="0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350" b="0" i="0" u="none" strike="noStrike" cap="none" dirty="0" err="1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엄청난</a:t>
            </a:r>
            <a:r>
              <a:rPr lang="en-US" sz="1350" b="0" i="0" u="none" strike="noStrike" cap="none" dirty="0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350" b="0" i="0" u="none" strike="noStrike" cap="none" dirty="0" err="1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메리트를</a:t>
            </a:r>
            <a:r>
              <a:rPr lang="en-US" sz="1350" b="0" i="0" u="none" strike="noStrike" cap="none" dirty="0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350" b="0" i="0" u="none" strike="noStrike" cap="none" dirty="0" err="1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누리세요</a:t>
            </a:r>
            <a:r>
              <a:rPr lang="en-US" sz="1350" b="0" i="0" u="none" strike="noStrike" cap="none" dirty="0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.</a:t>
            </a:r>
            <a:endParaRPr dirty="0"/>
          </a:p>
        </p:txBody>
      </p:sp>
      <p:pic>
        <p:nvPicPr>
          <p:cNvPr id="161" name="Google Shape;161;p18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57250" y="2309812"/>
            <a:ext cx="296465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8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500812" y="2309812"/>
            <a:ext cx="296465" cy="38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19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377" y="14377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9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1995487"/>
            <a:ext cx="5405437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9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15062" y="1995487"/>
            <a:ext cx="5405437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9"/>
          <p:cNvSpPr txBox="1"/>
          <p:nvPr/>
        </p:nvSpPr>
        <p:spPr>
          <a:xfrm>
            <a:off x="762000" y="571500"/>
            <a:ext cx="11401425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002147"/>
                </a:solidFill>
                <a:latin typeface="Poppins"/>
                <a:ea typeface="Poppins"/>
                <a:cs typeface="Poppins"/>
                <a:sym typeface="Poppins"/>
              </a:rPr>
              <a:t>최적화된 준비와 안정성</a:t>
            </a:r>
            <a:endParaRPr/>
          </a:p>
        </p:txBody>
      </p:sp>
      <p:sp>
        <p:nvSpPr>
          <p:cNvPr id="171" name="Google Shape;171;p19"/>
          <p:cNvSpPr/>
          <p:nvPr/>
        </p:nvSpPr>
        <p:spPr>
          <a:xfrm>
            <a:off x="571500" y="571500"/>
            <a:ext cx="76200" cy="561975"/>
          </a:xfrm>
          <a:prstGeom prst="rect">
            <a:avLst/>
          </a:prstGeom>
          <a:solidFill>
            <a:srgbClr val="C5A0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9"/>
          <p:cNvSpPr txBox="1"/>
          <p:nvPr/>
        </p:nvSpPr>
        <p:spPr>
          <a:xfrm>
            <a:off x="9950053" y="6315075"/>
            <a:ext cx="1670446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2147"/>
                </a:solidFill>
                <a:latin typeface="Poppins"/>
                <a:ea typeface="Poppins"/>
                <a:cs typeface="Poppins"/>
                <a:sym typeface="Poppins"/>
              </a:rPr>
              <a:t>LEADERS </a:t>
            </a:r>
            <a:r>
              <a:rPr lang="en-US" sz="1800" b="1" i="0" u="none" strike="noStrike" cap="none">
                <a:solidFill>
                  <a:srgbClr val="C5A059"/>
                </a:solidFill>
                <a:latin typeface="Poppins"/>
                <a:ea typeface="Poppins"/>
                <a:cs typeface="Poppins"/>
                <a:sym typeface="Poppins"/>
              </a:rPr>
              <a:t>MBA</a:t>
            </a:r>
            <a:endParaRPr/>
          </a:p>
        </p:txBody>
      </p:sp>
      <p:sp>
        <p:nvSpPr>
          <p:cNvPr id="173" name="Google Shape;173;p19"/>
          <p:cNvSpPr txBox="1"/>
          <p:nvPr/>
        </p:nvSpPr>
        <p:spPr>
          <a:xfrm>
            <a:off x="857250" y="2900362"/>
            <a:ext cx="50757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2147"/>
                </a:solidFill>
                <a:latin typeface="Poppins"/>
                <a:ea typeface="Poppins"/>
                <a:cs typeface="Poppins"/>
                <a:sym typeface="Poppins"/>
              </a:rPr>
              <a:t>TEST SCORE 극대화</a:t>
            </a:r>
            <a:r>
              <a:rPr lang="en-US" sz="1800" b="1" i="0" u="none" strike="noStrike" cap="none">
                <a:solidFill>
                  <a:srgbClr val="002147"/>
                </a:solidFill>
                <a:latin typeface="Poppins"/>
                <a:ea typeface="Poppins"/>
                <a:cs typeface="Poppins"/>
                <a:sym typeface="Poppins"/>
              </a:rPr>
              <a:t>의 최적</a:t>
            </a:r>
            <a:r>
              <a:rPr lang="en-US" sz="1800" b="1">
                <a:solidFill>
                  <a:srgbClr val="002147"/>
                </a:solidFill>
                <a:latin typeface="Poppins"/>
                <a:ea typeface="Poppins"/>
                <a:cs typeface="Poppins"/>
                <a:sym typeface="Poppins"/>
              </a:rPr>
              <a:t>기회</a:t>
            </a:r>
            <a:endParaRPr/>
          </a:p>
        </p:txBody>
      </p:sp>
      <p:sp>
        <p:nvSpPr>
          <p:cNvPr id="174" name="Google Shape;174;p19"/>
          <p:cNvSpPr txBox="1"/>
          <p:nvPr/>
        </p:nvSpPr>
        <p:spPr>
          <a:xfrm>
            <a:off x="857250" y="3376612"/>
            <a:ext cx="4833900" cy="12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대학(원)생 시기는</a:t>
            </a:r>
            <a:r>
              <a:rPr lang="en-US" sz="1350" b="0" i="0" u="none" strike="noStrike" cap="none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 시험 준비에 최적화된 </a:t>
            </a:r>
            <a:r>
              <a:rPr lang="en-US" sz="1350" b="1" i="0" u="none" strike="noStrike" cap="none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'학생 모드'</a:t>
            </a:r>
            <a:r>
              <a:rPr lang="en-US" sz="1350" b="0" i="0" u="none" strike="noStrike" cap="none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입니다. 직장인이 된 후 퇴근하고 공부하는 것보다 학부 시절의 감각으로 GMAT/TOEFL 고득점을 확보하기 훨씬 유리합니다. </a:t>
            </a:r>
            <a:r>
              <a:rPr lang="en-US" sz="1350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게다가 GMAT 성적은 5년간 유효하니 일단 고득점을 만들 수 있는 기회를 최대한 활용하세요.</a:t>
            </a:r>
            <a:endParaRPr/>
          </a:p>
        </p:txBody>
      </p:sp>
      <p:sp>
        <p:nvSpPr>
          <p:cNvPr id="175" name="Google Shape;175;p19"/>
          <p:cNvSpPr txBox="1"/>
          <p:nvPr/>
        </p:nvSpPr>
        <p:spPr>
          <a:xfrm>
            <a:off x="6500812" y="2900362"/>
            <a:ext cx="5075634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2147"/>
                </a:solidFill>
                <a:latin typeface="Poppins"/>
                <a:ea typeface="Poppins"/>
                <a:cs typeface="Poppins"/>
                <a:sym typeface="Poppins"/>
              </a:rPr>
              <a:t>리스크 제로 (Zero Risk)</a:t>
            </a:r>
            <a:endParaRPr/>
          </a:p>
        </p:txBody>
      </p:sp>
      <p:sp>
        <p:nvSpPr>
          <p:cNvPr id="176" name="Google Shape;176;p19"/>
          <p:cNvSpPr txBox="1"/>
          <p:nvPr/>
        </p:nvSpPr>
        <p:spPr>
          <a:xfrm>
            <a:off x="6500812" y="3376612"/>
            <a:ext cx="4833937" cy="822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Deferred 전형에서 떨어져도 경력을 쌓은 후 </a:t>
            </a:r>
            <a:r>
              <a:rPr lang="en-US" sz="1350" b="1" i="0" u="none" strike="noStrike" cap="none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일반 전형으로 재지원이 가능</a:t>
            </a:r>
            <a:r>
              <a:rPr lang="en-US" sz="1350" b="0" i="0" u="none" strike="noStrike" cap="none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합니다. 재지원 시 학교는 지원자의 일관된 관심을 높게 평가하여 오히려 선호하는 경향이 높습니다.</a:t>
            </a:r>
            <a:endParaRPr/>
          </a:p>
        </p:txBody>
      </p:sp>
      <p:pic>
        <p:nvPicPr>
          <p:cNvPr id="177" name="Google Shape;177;p19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57250" y="2309812"/>
            <a:ext cx="296465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9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500812" y="2309812"/>
            <a:ext cx="296465" cy="38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0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0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0"/>
          <p:cNvSpPr txBox="1"/>
          <p:nvPr/>
        </p:nvSpPr>
        <p:spPr>
          <a:xfrm>
            <a:off x="295275" y="1495425"/>
            <a:ext cx="11601450" cy="1428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[PART 3]</a:t>
            </a:r>
            <a:b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5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합격을 위한 3단계 프로세스</a:t>
            </a:r>
            <a:endParaRPr/>
          </a:p>
        </p:txBody>
      </p:sp>
      <p:sp>
        <p:nvSpPr>
          <p:cNvPr id="186" name="Google Shape;186;p20"/>
          <p:cNvSpPr/>
          <p:nvPr/>
        </p:nvSpPr>
        <p:spPr>
          <a:xfrm>
            <a:off x="5619750" y="3305175"/>
            <a:ext cx="952500" cy="38100"/>
          </a:xfrm>
          <a:prstGeom prst="rect">
            <a:avLst/>
          </a:prstGeom>
          <a:solidFill>
            <a:srgbClr val="C5A0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0"/>
          <p:cNvSpPr txBox="1"/>
          <p:nvPr/>
        </p:nvSpPr>
        <p:spPr>
          <a:xfrm>
            <a:off x="571500" y="3724275"/>
            <a:ext cx="1104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전략이 합격을 만듭니다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21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1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86500" y="1757362"/>
            <a:ext cx="5334000" cy="428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1"/>
          <p:cNvSpPr txBox="1"/>
          <p:nvPr/>
        </p:nvSpPr>
        <p:spPr>
          <a:xfrm>
            <a:off x="762000" y="571500"/>
            <a:ext cx="11401425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002147"/>
                </a:solidFill>
                <a:latin typeface="Poppins"/>
                <a:ea typeface="Poppins"/>
                <a:cs typeface="Poppins"/>
                <a:sym typeface="Poppins"/>
              </a:rPr>
              <a:t>STEP 1: SCORE의 확보</a:t>
            </a:r>
            <a:endParaRPr/>
          </a:p>
        </p:txBody>
      </p:sp>
      <p:sp>
        <p:nvSpPr>
          <p:cNvPr id="195" name="Google Shape;195;p21"/>
          <p:cNvSpPr/>
          <p:nvPr/>
        </p:nvSpPr>
        <p:spPr>
          <a:xfrm>
            <a:off x="571500" y="571500"/>
            <a:ext cx="76200" cy="561975"/>
          </a:xfrm>
          <a:prstGeom prst="rect">
            <a:avLst/>
          </a:prstGeom>
          <a:solidFill>
            <a:srgbClr val="C5A0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21"/>
          <p:cNvSpPr txBox="1"/>
          <p:nvPr/>
        </p:nvSpPr>
        <p:spPr>
          <a:xfrm>
            <a:off x="9950053" y="6315075"/>
            <a:ext cx="1670446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2147"/>
                </a:solidFill>
                <a:latin typeface="Poppins"/>
                <a:ea typeface="Poppins"/>
                <a:cs typeface="Poppins"/>
                <a:sym typeface="Poppins"/>
              </a:rPr>
              <a:t>LEADERS </a:t>
            </a:r>
            <a:r>
              <a:rPr lang="en-US" sz="1800" b="1" i="0" u="none" strike="noStrike" cap="none">
                <a:solidFill>
                  <a:srgbClr val="C5A059"/>
                </a:solidFill>
                <a:latin typeface="Poppins"/>
                <a:ea typeface="Poppins"/>
                <a:cs typeface="Poppins"/>
                <a:sym typeface="Poppins"/>
              </a:rPr>
              <a:t>MBA</a:t>
            </a:r>
            <a:endParaRPr/>
          </a:p>
        </p:txBody>
      </p:sp>
      <p:pic>
        <p:nvPicPr>
          <p:cNvPr id="197" name="Google Shape;197;p21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86500" y="1757362"/>
            <a:ext cx="5334000" cy="428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1"/>
          <p:cNvSpPr txBox="1"/>
          <p:nvPr/>
        </p:nvSpPr>
        <p:spPr>
          <a:xfrm>
            <a:off x="1000125" y="2762250"/>
            <a:ext cx="490537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GPA &amp; GMAT:</a:t>
            </a:r>
            <a:r>
              <a:rPr lang="en-US" sz="1650" b="0" i="0" u="none" strike="noStrike" cap="none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 경력이 없는 지원자를 차별화하는 첫 번째 포인트입니다.</a:t>
            </a:r>
            <a:endParaRPr/>
          </a:p>
        </p:txBody>
      </p:sp>
      <p:sp>
        <p:nvSpPr>
          <p:cNvPr id="199" name="Google Shape;199;p21"/>
          <p:cNvSpPr txBox="1"/>
          <p:nvPr/>
        </p:nvSpPr>
        <p:spPr>
          <a:xfrm>
            <a:off x="1000125" y="3571875"/>
            <a:ext cx="490537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Low GPA의 해결책:</a:t>
            </a:r>
            <a:r>
              <a:rPr lang="en-US" sz="1650" b="0" i="0" u="none" strike="noStrike" cap="none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 GPA가 낮더라도 높은 GMAT 점수로 학업 능력을 증명하면 합격이 가능합니다.</a:t>
            </a:r>
            <a:endParaRPr/>
          </a:p>
        </p:txBody>
      </p:sp>
      <p:sp>
        <p:nvSpPr>
          <p:cNvPr id="200" name="Google Shape;200;p21"/>
          <p:cNvSpPr txBox="1"/>
          <p:nvPr/>
        </p:nvSpPr>
        <p:spPr>
          <a:xfrm>
            <a:off x="1000125" y="4381500"/>
            <a:ext cx="490537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5년의 유효기간:</a:t>
            </a:r>
            <a:r>
              <a:rPr lang="en-US" sz="1650" b="0" i="0" u="none" strike="noStrike" cap="none">
                <a:solidFill>
                  <a:srgbClr val="475569"/>
                </a:solidFill>
                <a:latin typeface="Noto Sans KR"/>
                <a:ea typeface="Noto Sans KR"/>
                <a:cs typeface="Noto Sans KR"/>
                <a:sym typeface="Noto Sans KR"/>
              </a:rPr>
              <a:t> 지금 따놓은 점수는 일반 전형이나 타 석/박사 지원 시에도 활용 가능합니다.</a:t>
            </a:r>
            <a:endParaRPr/>
          </a:p>
        </p:txBody>
      </p:sp>
      <p:pic>
        <p:nvPicPr>
          <p:cNvPr id="201" name="Google Shape;201;p21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1500" y="2795587"/>
            <a:ext cx="177849" cy="25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1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1500" y="3605212"/>
            <a:ext cx="177849" cy="25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1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71500" y="4414837"/>
            <a:ext cx="177849" cy="25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707</Words>
  <Application>Microsoft Office PowerPoint</Application>
  <PresentationFormat>와이드스크린</PresentationFormat>
  <Paragraphs>69</Paragraphs>
  <Slides>13</Slides>
  <Notes>13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8" baseType="lpstr">
      <vt:lpstr>Poppins</vt:lpstr>
      <vt:lpstr>Calibri</vt:lpstr>
      <vt:lpstr>Arial</vt:lpstr>
      <vt:lpstr>Noto Sans KR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YOUNGGON LEE</cp:lastModifiedBy>
  <cp:revision>1</cp:revision>
  <dcterms:modified xsi:type="dcterms:W3CDTF">2026-03-11T11:09:49Z</dcterms:modified>
</cp:coreProperties>
</file>